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B115-3064-4F29-80AE-7D10113A6702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D45B-75E4-4F11-84B3-6CCCBBA433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no Pro Caption" panose="02020502040506020403" pitchFamily="18" charset="0"/>
              </a:rPr>
              <a:t>CONGENITAL SYPHILIS </a:t>
            </a:r>
            <a:endParaRPr lang="en-US" b="1" dirty="0">
              <a:latin typeface="Arno Pro Caption" panose="020205020405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PANCHAJANI.R 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</a:t>
            </a:r>
          </a:p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Dept. of Surgery</a:t>
            </a:r>
          </a:p>
          <a:p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skhmc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a venereal infection caused by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Early syphilis </a:t>
            </a:r>
            <a:r>
              <a:rPr lang="en-US" dirty="0" smtClean="0"/>
              <a:t>;- it lasts for 2 years and the patient is infective during this period.</a:t>
            </a:r>
          </a:p>
          <a:p>
            <a:pPr>
              <a:buNone/>
            </a:pPr>
            <a:r>
              <a:rPr lang="en-US" b="1" dirty="0" smtClean="0"/>
              <a:t>Primary syphilis;-   </a:t>
            </a:r>
          </a:p>
          <a:p>
            <a:r>
              <a:rPr lang="en-US" dirty="0" smtClean="0"/>
              <a:t>Presents as a </a:t>
            </a:r>
            <a:r>
              <a:rPr lang="en-US" dirty="0" err="1" smtClean="0"/>
              <a:t>hunterian</a:t>
            </a:r>
            <a:r>
              <a:rPr lang="en-US" dirty="0" smtClean="0"/>
              <a:t> chancre . It is a shallow , painless, </a:t>
            </a:r>
            <a:r>
              <a:rPr lang="en-US" dirty="0" err="1" smtClean="0"/>
              <a:t>indurated</a:t>
            </a:r>
            <a:r>
              <a:rPr lang="en-US" dirty="0" smtClean="0"/>
              <a:t> , non bleeding ulcer usually seen in the genitalia and often on the lips, breasts, and anal region.</a:t>
            </a:r>
          </a:p>
          <a:p>
            <a:r>
              <a:rPr lang="en-US" dirty="0" smtClean="0"/>
              <a:t>It occurs in 3-4 weeks after the  infection</a:t>
            </a:r>
          </a:p>
          <a:p>
            <a:r>
              <a:rPr lang="en-US" dirty="0" smtClean="0"/>
              <a:t>It is confirmed by microscopic study of the discharge for detecting the organism.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Secondary syphilis;-  </a:t>
            </a:r>
          </a:p>
          <a:p>
            <a:r>
              <a:rPr lang="en-US" dirty="0" smtClean="0"/>
              <a:t>It occurs in 6-12 weeks</a:t>
            </a:r>
          </a:p>
          <a:p>
            <a:r>
              <a:rPr lang="en-US" dirty="0" smtClean="0"/>
              <a:t>It presents as,</a:t>
            </a:r>
          </a:p>
          <a:p>
            <a:r>
              <a:rPr lang="en-US" dirty="0" err="1" smtClean="0"/>
              <a:t>Cutaneous</a:t>
            </a:r>
            <a:r>
              <a:rPr lang="en-US" dirty="0" smtClean="0"/>
              <a:t> coppery rashes</a:t>
            </a:r>
          </a:p>
          <a:p>
            <a:r>
              <a:rPr lang="en-US" dirty="0" smtClean="0"/>
              <a:t>Snail-track oral ulcers</a:t>
            </a:r>
          </a:p>
          <a:p>
            <a:r>
              <a:rPr lang="en-US" dirty="0" err="1" smtClean="0"/>
              <a:t>Condyloma</a:t>
            </a:r>
            <a:r>
              <a:rPr lang="en-US" dirty="0" smtClean="0"/>
              <a:t> </a:t>
            </a:r>
            <a:r>
              <a:rPr lang="en-US" dirty="0" err="1" smtClean="0"/>
              <a:t>lata</a:t>
            </a:r>
            <a:r>
              <a:rPr lang="en-US" dirty="0" smtClean="0"/>
              <a:t>- raised flat , white lesions seen at the </a:t>
            </a:r>
            <a:r>
              <a:rPr lang="en-US" dirty="0" err="1" smtClean="0"/>
              <a:t>mucocutaneous</a:t>
            </a:r>
            <a:r>
              <a:rPr lang="en-US" dirty="0" smtClean="0"/>
              <a:t> junctions( mouth, anus, vulva)</a:t>
            </a:r>
          </a:p>
          <a:p>
            <a:r>
              <a:rPr lang="en-US" dirty="0" smtClean="0"/>
              <a:t>Painless  </a:t>
            </a:r>
            <a:r>
              <a:rPr lang="en-US" dirty="0" err="1" smtClean="0"/>
              <a:t>lymphadenopathy</a:t>
            </a:r>
            <a:r>
              <a:rPr lang="en-US" dirty="0" smtClean="0"/>
              <a:t>- </a:t>
            </a:r>
            <a:r>
              <a:rPr lang="en-US" dirty="0" err="1" smtClean="0"/>
              <a:t>epitrochlear</a:t>
            </a:r>
            <a:r>
              <a:rPr lang="en-US" dirty="0" smtClean="0"/>
              <a:t>, sub occipital</a:t>
            </a:r>
          </a:p>
          <a:p>
            <a:r>
              <a:rPr lang="en-US" dirty="0" smtClean="0"/>
              <a:t>Moth eaten alopecia </a:t>
            </a:r>
          </a:p>
          <a:p>
            <a:r>
              <a:rPr lang="en-US" dirty="0" smtClean="0"/>
              <a:t>Hepatitis, arthritis, </a:t>
            </a:r>
            <a:r>
              <a:rPr lang="en-US" dirty="0" err="1" smtClean="0"/>
              <a:t>iritis</a:t>
            </a:r>
            <a:r>
              <a:rPr lang="en-US" dirty="0" smtClean="0"/>
              <a:t>, meningitis.</a:t>
            </a:r>
          </a:p>
          <a:p>
            <a:r>
              <a:rPr lang="en-US" dirty="0" smtClean="0"/>
              <a:t>Massive enlarged liver in syphilis- </a:t>
            </a:r>
            <a:r>
              <a:rPr lang="en-US" dirty="0" err="1" smtClean="0"/>
              <a:t>hepar</a:t>
            </a:r>
            <a:r>
              <a:rPr lang="en-US" dirty="0" smtClean="0"/>
              <a:t> </a:t>
            </a:r>
            <a:r>
              <a:rPr lang="en-US" dirty="0" err="1" smtClean="0"/>
              <a:t>lobatum</a:t>
            </a:r>
            <a:endParaRPr lang="en-US" dirty="0" smtClean="0"/>
          </a:p>
          <a:p>
            <a:r>
              <a:rPr lang="en-US" dirty="0" smtClean="0"/>
              <a:t>Syphilitic </a:t>
            </a:r>
            <a:r>
              <a:rPr lang="en-US" dirty="0" err="1" smtClean="0"/>
              <a:t>osteitis</a:t>
            </a:r>
            <a:r>
              <a:rPr lang="en-US" dirty="0" smtClean="0"/>
              <a:t> with ivory </a:t>
            </a:r>
            <a:r>
              <a:rPr lang="en-US" dirty="0" err="1" smtClean="0"/>
              <a:t>sequestrum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Latent syphilis </a:t>
            </a:r>
            <a:r>
              <a:rPr lang="en-US" dirty="0" smtClean="0"/>
              <a:t>;- it lasts between 2 years to life time . Serum test positive </a:t>
            </a:r>
          </a:p>
          <a:p>
            <a:r>
              <a:rPr lang="en-US" b="1" dirty="0" smtClean="0"/>
              <a:t>Late (tertiary syphilis</a:t>
            </a:r>
            <a:r>
              <a:rPr lang="en-US" dirty="0" smtClean="0"/>
              <a:t>);- </a:t>
            </a:r>
          </a:p>
          <a:p>
            <a:r>
              <a:rPr lang="en-US" dirty="0" smtClean="0"/>
              <a:t>Painless , punched out , </a:t>
            </a:r>
            <a:r>
              <a:rPr lang="en-US" dirty="0" err="1" smtClean="0"/>
              <a:t>gummatous</a:t>
            </a:r>
            <a:r>
              <a:rPr lang="en-US" dirty="0" smtClean="0"/>
              <a:t> ulcers with wash leather base and silvery tissue paper scar.</a:t>
            </a:r>
          </a:p>
          <a:p>
            <a:r>
              <a:rPr lang="en-US" dirty="0" smtClean="0"/>
              <a:t>Seen over the tibia, sternum, ulna, skull, scrotum.</a:t>
            </a:r>
          </a:p>
          <a:p>
            <a:r>
              <a:rPr lang="en-US" dirty="0" smtClean="0"/>
              <a:t>It is a hypersensitivity reaction occurs as a result of </a:t>
            </a:r>
            <a:r>
              <a:rPr lang="en-US" dirty="0" err="1" smtClean="0"/>
              <a:t>vasculitis</a:t>
            </a:r>
            <a:r>
              <a:rPr lang="en-US" dirty="0" smtClean="0"/>
              <a:t> and </a:t>
            </a:r>
            <a:r>
              <a:rPr lang="en-US" dirty="0" err="1" smtClean="0"/>
              <a:t>obliterative</a:t>
            </a:r>
            <a:r>
              <a:rPr lang="en-US" dirty="0" smtClean="0"/>
              <a:t> endarteritis.</a:t>
            </a:r>
          </a:p>
          <a:p>
            <a:r>
              <a:rPr lang="en-US" dirty="0" err="1" smtClean="0"/>
              <a:t>Neurosyphilis</a:t>
            </a:r>
            <a:endParaRPr lang="en-US" dirty="0" smtClean="0"/>
          </a:p>
          <a:p>
            <a:r>
              <a:rPr lang="en-US" dirty="0" smtClean="0"/>
              <a:t>Cardiovascular syphilis- aneurysm of arch of aorta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Investigations;- </a:t>
            </a:r>
          </a:p>
          <a:p>
            <a:r>
              <a:rPr lang="en-US" dirty="0" smtClean="0"/>
              <a:t>VDRL test, khan test</a:t>
            </a:r>
          </a:p>
          <a:p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</a:t>
            </a:r>
            <a:r>
              <a:rPr lang="en-US" dirty="0" err="1" smtClean="0"/>
              <a:t>haemagglutination</a:t>
            </a:r>
            <a:r>
              <a:rPr lang="en-US" dirty="0" smtClean="0"/>
              <a:t> test</a:t>
            </a:r>
          </a:p>
          <a:p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</a:t>
            </a:r>
            <a:r>
              <a:rPr lang="en-US" dirty="0" err="1" smtClean="0"/>
              <a:t>immobilisation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Treatment;-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Infection is transmitted from the mother to </a:t>
            </a:r>
            <a:r>
              <a:rPr lang="en-US" dirty="0" err="1" smtClean="0"/>
              <a:t>foetus</a:t>
            </a:r>
            <a:r>
              <a:rPr lang="en-US" dirty="0" smtClean="0"/>
              <a:t> through placenta.</a:t>
            </a:r>
          </a:p>
          <a:p>
            <a:pPr>
              <a:buNone/>
            </a:pPr>
            <a:r>
              <a:rPr lang="en-US" b="1" dirty="0" smtClean="0"/>
              <a:t>Early congenital syphilis;-  </a:t>
            </a:r>
            <a:r>
              <a:rPr lang="en-US" dirty="0" smtClean="0"/>
              <a:t>seen in newborn.</a:t>
            </a:r>
          </a:p>
          <a:p>
            <a:r>
              <a:rPr lang="en-US" dirty="0" smtClean="0"/>
              <a:t>Rash , syphilitic snuffles</a:t>
            </a:r>
          </a:p>
          <a:p>
            <a:r>
              <a:rPr lang="en-US" dirty="0" smtClean="0"/>
              <a:t>Nasal discharge, weight loss</a:t>
            </a:r>
          </a:p>
          <a:p>
            <a:r>
              <a:rPr lang="en-US" dirty="0" err="1" smtClean="0"/>
              <a:t>Periostitis</a:t>
            </a:r>
            <a:r>
              <a:rPr lang="en-US" dirty="0" smtClean="0"/>
              <a:t>, meningitis, </a:t>
            </a:r>
            <a:r>
              <a:rPr lang="en-US" dirty="0" err="1" smtClean="0"/>
              <a:t>hepatosplenomegaly</a:t>
            </a:r>
            <a:endParaRPr lang="en-US" dirty="0" smtClean="0"/>
          </a:p>
          <a:p>
            <a:r>
              <a:rPr lang="en-US" dirty="0" smtClean="0"/>
              <a:t>Pneumonia alba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Late congenital syphilis ;- </a:t>
            </a:r>
          </a:p>
          <a:p>
            <a:r>
              <a:rPr lang="en-US" dirty="0" smtClean="0"/>
              <a:t>Hutchinson’s triad;- interstitial </a:t>
            </a:r>
            <a:r>
              <a:rPr lang="en-US" dirty="0" err="1" smtClean="0"/>
              <a:t>keratitis</a:t>
            </a:r>
            <a:r>
              <a:rPr lang="en-US" dirty="0" smtClean="0"/>
              <a:t>, 8</a:t>
            </a:r>
            <a:r>
              <a:rPr lang="en-US" baseline="30000" dirty="0" smtClean="0"/>
              <a:t>th</a:t>
            </a:r>
            <a:r>
              <a:rPr lang="en-US" dirty="0" smtClean="0"/>
              <a:t> nerve deafness, </a:t>
            </a:r>
            <a:r>
              <a:rPr lang="en-US" dirty="0" err="1" smtClean="0"/>
              <a:t>hutchinson’s</a:t>
            </a:r>
            <a:r>
              <a:rPr lang="en-US" dirty="0" smtClean="0"/>
              <a:t> teeth (peg shaped upper incisors, moon’s molars, molars with cusps)</a:t>
            </a:r>
          </a:p>
          <a:p>
            <a:r>
              <a:rPr lang="en-US" dirty="0" smtClean="0"/>
              <a:t>Congenital </a:t>
            </a:r>
            <a:r>
              <a:rPr lang="en-US" dirty="0" err="1" smtClean="0"/>
              <a:t>neurosyphilis</a:t>
            </a:r>
            <a:endParaRPr lang="en-US" dirty="0" smtClean="0"/>
          </a:p>
          <a:p>
            <a:r>
              <a:rPr lang="en-US" dirty="0" err="1" smtClean="0"/>
              <a:t>Cutaneous</a:t>
            </a:r>
            <a:r>
              <a:rPr lang="en-US" dirty="0" smtClean="0"/>
              <a:t> , skeletal or visceral </a:t>
            </a:r>
            <a:r>
              <a:rPr lang="en-US" dirty="0" err="1" smtClean="0"/>
              <a:t>gummas</a:t>
            </a:r>
            <a:endParaRPr lang="en-US" dirty="0" smtClean="0"/>
          </a:p>
          <a:p>
            <a:r>
              <a:rPr lang="en-US" dirty="0" smtClean="0"/>
              <a:t>Saddle nose</a:t>
            </a:r>
          </a:p>
          <a:p>
            <a:r>
              <a:rPr lang="en-US" dirty="0" err="1" smtClean="0"/>
              <a:t>Sabre</a:t>
            </a:r>
            <a:r>
              <a:rPr lang="en-US" dirty="0" smtClean="0"/>
              <a:t> tibia, </a:t>
            </a:r>
            <a:r>
              <a:rPr lang="en-US" dirty="0" err="1" smtClean="0"/>
              <a:t>clutton’s</a:t>
            </a:r>
            <a:r>
              <a:rPr lang="en-US" dirty="0" smtClean="0"/>
              <a:t> joint</a:t>
            </a:r>
          </a:p>
          <a:p>
            <a:r>
              <a:rPr lang="en-US" dirty="0" smtClean="0"/>
              <a:t>Perforated palate 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Arno Pro Caption</vt:lpstr>
      <vt:lpstr>Calibri</vt:lpstr>
      <vt:lpstr>Office Theme</vt:lpstr>
      <vt:lpstr>CONGENITAL SYPHILIS </vt:lpstr>
      <vt:lpstr>SYPHILIS </vt:lpstr>
      <vt:lpstr>Syphilis </vt:lpstr>
      <vt:lpstr>Syphilis </vt:lpstr>
      <vt:lpstr>Syphilis </vt:lpstr>
      <vt:lpstr>Congenital syphilis </vt:lpstr>
      <vt:lpstr>Congenital syphilis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SYPHILIS</dc:title>
  <dc:creator>WINDOWS</dc:creator>
  <cp:lastModifiedBy>Lib Lab One</cp:lastModifiedBy>
  <cp:revision>5</cp:revision>
  <dcterms:created xsi:type="dcterms:W3CDTF">2019-12-30T14:28:54Z</dcterms:created>
  <dcterms:modified xsi:type="dcterms:W3CDTF">2020-01-01T07:16:50Z</dcterms:modified>
</cp:coreProperties>
</file>